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Merriweather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-regular.fntdata"/><Relationship Id="rId13" Type="http://schemas.openxmlformats.org/officeDocument/2006/relationships/slide" Target="slides/slide8.xml"/><Relationship Id="rId24" Type="http://schemas.openxmlformats.org/officeDocument/2006/relationships/font" Target="fonts/Merriweather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8c35ec910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8c35ec910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Model Robustness using Dropout Regularization on MNIST</a:t>
            </a:r>
            <a:endParaRPr sz="40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Machine Learning Assignment 27</a:t>
            </a:r>
            <a:endParaRPr sz="2400"/>
          </a:p>
        </p:txBody>
      </p:sp>
      <p:sp>
        <p:nvSpPr>
          <p:cNvPr id="66" name="Google Shape;66;p13"/>
          <p:cNvSpPr txBox="1"/>
          <p:nvPr/>
        </p:nvSpPr>
        <p:spPr>
          <a:xfrm>
            <a:off x="3222450" y="3610250"/>
            <a:ext cx="5671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By: </a:t>
            </a:r>
            <a:r>
              <a:rPr b="1" lang="en" sz="2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Rishi A Sheth PES2UG23CS479, Rithvik Matta PES2UG23CS485</a:t>
            </a:r>
            <a:endParaRPr b="1"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675" y="798600"/>
            <a:ext cx="795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5340"/>
              <a:t>Conclusion</a:t>
            </a:r>
            <a:endParaRPr b="1" sz="53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/>
              <a:t>Dropout improves generalization and run-to-run stability.</a:t>
            </a:r>
            <a:endParaRPr sz="24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/>
              <a:t>Dropout 0.2 gives best validation accuracy; dropout 0.5 provides best stability and lowest overfitting gap.</a:t>
            </a:r>
            <a:endParaRPr sz="24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40"/>
              <a:t>Dropout rate choice depends on balancing peak accuracy vs stability.</a:t>
            </a:r>
            <a:endParaRPr sz="244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descr="Black and white upward shot of Golden Gate Bridge" id="133" name="Google Shape;133;p2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Motivation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848200" y="1609375"/>
            <a:ext cx="792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Deep neural networks often overfit training data, reducing generalization.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Dropout regularization prevents neuron co-adaptation by randomly deactivating neurons during training.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Helps improve model robustness and generalization.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267925" y="1562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Objective</a:t>
            </a:r>
            <a:endParaRPr sz="5500"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Implement a simple MLP on MNIST for handwritten digit classification.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Systematically analyze impact of varying dropout rates (0.0, 0.2, 0.5) on accuracy and variance.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Assess training vs validation accuracy and prediction stability over multiple runs.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and Preprocessing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MNIST dataset: 60,000 train and 10,000 test grayscale images, 28x28 pixels.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Flattened into 784-dimensional input vectors.</a:t>
            </a:r>
            <a:endParaRPr sz="1600"/>
          </a:p>
        </p:txBody>
      </p:sp>
      <p:sp>
        <p:nvSpPr>
          <p:cNvPr id="85" name="Google Shape;85;p16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Normalized pixel values </a:t>
            </a:r>
            <a:endParaRPr sz="18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One-hot encoded labels for classification.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Architecture &amp; Training Setup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86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8"/>
              <a:buAutoNum type="arabicPeriod"/>
            </a:pPr>
            <a:r>
              <a:rPr lang="en" sz="1417"/>
              <a:t>Input: 784 units (flattened pixels)</a:t>
            </a:r>
            <a:endParaRPr sz="1417"/>
          </a:p>
          <a:p>
            <a:pPr indent="-3186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8"/>
              <a:buAutoNum type="arabicPeriod"/>
            </a:pPr>
            <a:r>
              <a:rPr lang="en" sz="1417"/>
              <a:t>Hidden layers:</a:t>
            </a:r>
            <a:endParaRPr sz="1417"/>
          </a:p>
          <a:p>
            <a:pPr indent="-3186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8"/>
              <a:buChar char="●"/>
            </a:pPr>
            <a:r>
              <a:rPr lang="en" sz="1417"/>
              <a:t>Dense 512 units + ReLU + Dropout</a:t>
            </a:r>
            <a:endParaRPr sz="1417"/>
          </a:p>
          <a:p>
            <a:pPr indent="-3186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8"/>
              <a:buChar char="●"/>
            </a:pPr>
            <a:r>
              <a:rPr lang="en" sz="1417"/>
              <a:t>Dense 256 units + ReLU + Dropout</a:t>
            </a:r>
            <a:endParaRPr sz="1417"/>
          </a:p>
          <a:p>
            <a:pPr indent="-3186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18"/>
              <a:buChar char="●"/>
            </a:pPr>
            <a:r>
              <a:rPr lang="en" sz="1417"/>
              <a:t>Dense 128 units + ReLU + Dropout</a:t>
            </a:r>
            <a:endParaRPr sz="1417"/>
          </a:p>
        </p:txBody>
      </p:sp>
      <p:sp>
        <p:nvSpPr>
          <p:cNvPr id="92" name="Google Shape;92;p17"/>
          <p:cNvSpPr txBox="1"/>
          <p:nvPr/>
        </p:nvSpPr>
        <p:spPr>
          <a:xfrm>
            <a:off x="4007075" y="394150"/>
            <a:ext cx="48648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Output layer: Dense 10 units with softmax.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Dropout applied after each hidden layer with rates: 0.0 (baseline), 0.2, 0.5.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Training: Adam optimizer, batch size 128, 15 epochs.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Each dropout setting repeated 3 times for variance analysis.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246000" y="57042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00"/>
              <a:t>Training &amp; Validation Accuracy Curves</a:t>
            </a:r>
            <a:endParaRPr sz="4500"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47475" y="2514450"/>
            <a:ext cx="8520600" cy="18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910"/>
              <a:t>Line graph showing training and validation accuracy across epochs for dropout rates 0.0, 0.2, 0.5.</a:t>
            </a:r>
            <a:endParaRPr sz="19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91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lang="en" sz="1910"/>
              <a:t>Highlight differences in training accuracy and validation accuracy trends.</a:t>
            </a:r>
            <a:endParaRPr sz="191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04" name="Google Shape;104;p19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19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800" y="1737125"/>
            <a:ext cx="8306399" cy="2806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418800" y="613100"/>
            <a:ext cx="8306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Quantitative Results Summary</a:t>
            </a:r>
            <a:endParaRPr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Variance and Stability Analysis</a:t>
            </a:r>
            <a:endParaRPr/>
          </a:p>
        </p:txBody>
      </p:sp>
      <p:sp>
        <p:nvSpPr>
          <p:cNvPr id="113" name="Google Shape;113;p20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779"/>
              <a:t>Dropout reduces prediction variance significantly.</a:t>
            </a:r>
            <a:endParaRPr sz="1779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779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779"/>
              <a:t>Higher dropout (0.5) yields lowest variance and overfitting gap, but slightly lower validation accuracy.</a:t>
            </a:r>
            <a:endParaRPr sz="1779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779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779"/>
              <a:t>Moderate dropout (0.2) balances between accuracy and stability.</a:t>
            </a:r>
            <a:endParaRPr sz="1779"/>
          </a:p>
        </p:txBody>
      </p:sp>
      <p:sp>
        <p:nvSpPr>
          <p:cNvPr id="114" name="Google Shape;114;p20"/>
          <p:cNvSpPr txBox="1"/>
          <p:nvPr/>
        </p:nvSpPr>
        <p:spPr>
          <a:xfrm>
            <a:off x="4627375" y="161525"/>
            <a:ext cx="3704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Discussion: How Dropout Works</a:t>
            </a:r>
            <a:endParaRPr sz="3500"/>
          </a:p>
        </p:txBody>
      </p:sp>
      <p:sp>
        <p:nvSpPr>
          <p:cNvPr id="115" name="Google Shape;115;p20"/>
          <p:cNvSpPr txBox="1"/>
          <p:nvPr/>
        </p:nvSpPr>
        <p:spPr>
          <a:xfrm>
            <a:off x="4678600" y="1583850"/>
            <a:ext cx="43464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Dropout randomly disables neurons during training, training many thinned subnetworks.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At inference, using all neurons approximates averaging an ensemble of models.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Reduces co-adaptation and overfitting.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Tradeoff: higher dropout encourages regularization but reduces capacity and training accuracy.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675" y="798600"/>
            <a:ext cx="6247800" cy="90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Practical Recommendations</a:t>
            </a:r>
            <a:endParaRPr sz="4800"/>
          </a:p>
        </p:txBody>
      </p:sp>
      <p:sp>
        <p:nvSpPr>
          <p:cNvPr id="121" name="Google Shape;121;p21"/>
          <p:cNvSpPr txBox="1"/>
          <p:nvPr/>
        </p:nvSpPr>
        <p:spPr>
          <a:xfrm>
            <a:off x="311675" y="2397675"/>
            <a:ext cx="87294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Start with dropout 0.2 for dense MLPs on clean datasets like MNIST.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Increase to 0.5 if overfitting or variance across runs is observed.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Report mean and standard deviation over multiple runs.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Include learning curves and confusion matrix to analyze errors.</a:t>
            </a:r>
            <a:endParaRPr sz="2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